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8" r:id="rId11"/>
    <p:sldId id="266" r:id="rId12"/>
    <p:sldId id="267" r:id="rId13"/>
    <p:sldId id="264" r:id="rId14"/>
    <p:sldId id="270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E9D"/>
    <a:srgbClr val="0A34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66" d="100"/>
          <a:sy n="66" d="100"/>
        </p:scale>
        <p:origin x="1190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F08BED-45E0-4146-9AA3-E286E1EBEF6C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528FBB-DDA8-4C6B-9714-1F3B95845B7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002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96507" y="2877025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96507" y="5356700"/>
            <a:ext cx="9144000" cy="10605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359" y="49428"/>
            <a:ext cx="4219065" cy="67632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" y="616580"/>
            <a:ext cx="3359616" cy="85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09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489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648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0" y="0"/>
            <a:ext cx="12192000" cy="856735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476103" y="42516"/>
            <a:ext cx="6559379" cy="771697"/>
          </a:xfrm>
        </p:spPr>
        <p:txBody>
          <a:bodyPr>
            <a:normAutofit/>
          </a:bodyPr>
          <a:lstStyle>
            <a:lvl1pPr algn="r">
              <a:defRPr sz="32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9" name="Прямоугольник 8"/>
          <p:cNvSpPr/>
          <p:nvPr userDrawn="1"/>
        </p:nvSpPr>
        <p:spPr>
          <a:xfrm>
            <a:off x="0" y="6532604"/>
            <a:ext cx="12192000" cy="333633"/>
          </a:xfrm>
          <a:prstGeom prst="rect">
            <a:avLst/>
          </a:prstGeom>
          <a:solidFill>
            <a:srgbClr val="14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07" y="153315"/>
            <a:ext cx="2160994" cy="55009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7" y="1145224"/>
            <a:ext cx="10892609" cy="15001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20423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511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6190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701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8221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388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43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142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B99AE-B1BE-4482-B55A-9912495899F3}" type="datetimeFigureOut">
              <a:rPr lang="ru-RU" smtClean="0"/>
              <a:t>22.12.2021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BC057-7B4A-4573-B7D6-ADBED0D12DE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088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13891" y="2235200"/>
            <a:ext cx="9144000" cy="2387600"/>
          </a:xfrm>
        </p:spPr>
        <p:txBody>
          <a:bodyPr>
            <a:normAutofit/>
          </a:bodyPr>
          <a:lstStyle/>
          <a:p>
            <a:r>
              <a:rPr lang="ru-RU" sz="4400" b="1" dirty="0">
                <a:latin typeface="Montserrat" panose="00000500000000000000" pitchFamily="2" charset="-52"/>
              </a:rPr>
              <a:t>Разработка прогрессивных веб-приложений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3891" y="5612338"/>
            <a:ext cx="9144000" cy="1060575"/>
          </a:xfrm>
        </p:spPr>
        <p:txBody>
          <a:bodyPr>
            <a:normAutofit fontScale="92500"/>
          </a:bodyPr>
          <a:lstStyle/>
          <a:p>
            <a:r>
              <a:rPr lang="ru-RU" b="1" dirty="0">
                <a:latin typeface="Montserrat" panose="00000500000000000000" pitchFamily="2" charset="-52"/>
              </a:rPr>
              <a:t>Подготовил: </a:t>
            </a:r>
            <a:r>
              <a:rPr lang="ru-RU" dirty="0">
                <a:latin typeface="Montserrat" panose="00000500000000000000" pitchFamily="2" charset="-52"/>
              </a:rPr>
              <a:t>Петров Андрей Александрович</a:t>
            </a:r>
          </a:p>
          <a:p>
            <a:r>
              <a:rPr lang="ru-RU" b="1" dirty="0">
                <a:latin typeface="Montserrat" panose="00000500000000000000" pitchFamily="2" charset="-52"/>
              </a:rPr>
              <a:t>Научный руководитель: </a:t>
            </a:r>
            <a:r>
              <a:rPr lang="ru-RU" dirty="0">
                <a:latin typeface="Montserrat" panose="00000500000000000000" pitchFamily="2" charset="-52"/>
              </a:rPr>
              <a:t>Карпович Наталья Александровна</a:t>
            </a:r>
          </a:p>
        </p:txBody>
      </p:sp>
    </p:spTree>
    <p:extLst>
      <p:ext uri="{BB962C8B-B14F-4D97-AF65-F5344CB8AC3E}">
        <p14:creationId xmlns:p14="http://schemas.microsoft.com/office/powerpoint/2010/main" val="8500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service worker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88EE9C0-4178-42F6-B6BB-D99E5DF1C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893" y="906810"/>
            <a:ext cx="10159646" cy="49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96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263"/>
          <a:stretch/>
        </p:blipFill>
        <p:spPr>
          <a:xfrm>
            <a:off x="555584" y="1150357"/>
            <a:ext cx="4516595" cy="40466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261902" y="5823390"/>
            <a:ext cx="117735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реализации статического кэша</a:t>
            </a:r>
            <a:endParaRPr lang="ru-BY" sz="2400" b="1" dirty="0"/>
          </a:p>
        </p:txBody>
      </p:sp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F1C831-A885-4140-ABD2-570AE888FA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8"/>
          <a:stretch/>
        </p:blipFill>
        <p:spPr bwMode="auto">
          <a:xfrm>
            <a:off x="5752618" y="1062354"/>
            <a:ext cx="6033570" cy="16285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2017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Сведения о кэшировании ресурсов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1ADA44D-B40C-4CBF-BA8B-A63860AA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20" y="896706"/>
            <a:ext cx="9818684" cy="499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56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344345" y="852822"/>
            <a:ext cx="97950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Способы добавления приложения на главный экран: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Использовать встроенные возможности браузера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800"/>
              </a:spcAft>
              <a:buFont typeface="+mj-lt"/>
              <a:buAutoNum type="arabicPeriod"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установки в самом веб-приложении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61CEE2-FE1F-41A9-BB78-AEDBF4995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34" r="25064"/>
          <a:stretch/>
        </p:blipFill>
        <p:spPr>
          <a:xfrm>
            <a:off x="417787" y="2347044"/>
            <a:ext cx="4744521" cy="269669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00E0604-BD6E-4718-B92A-6442CE12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543" y="1359223"/>
            <a:ext cx="3929940" cy="4645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</p:spTree>
    <p:extLst>
      <p:ext uri="{BB962C8B-B14F-4D97-AF65-F5344CB8AC3E}">
        <p14:creationId xmlns:p14="http://schemas.microsoft.com/office/powerpoint/2010/main" val="1320129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44345" y="6094599"/>
            <a:ext cx="9795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(Google Chrome – Windows)</a:t>
            </a:r>
            <a:endParaRPr lang="ru-BY" b="1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389B0B9-DBA5-4425-8661-469582A4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56" y="1048385"/>
            <a:ext cx="4937847" cy="501412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3F3476-BAA8-4F9E-9372-8E19DA89F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6" y="1085728"/>
            <a:ext cx="6531296" cy="45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6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07796-9BF1-4885-B7ED-B4502487A1D4}"/>
              </a:ext>
            </a:extLst>
          </p:cNvPr>
          <p:cNvSpPr txBox="1"/>
          <p:nvPr/>
        </p:nvSpPr>
        <p:spPr>
          <a:xfrm>
            <a:off x="355920" y="6094599"/>
            <a:ext cx="8394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Способ 1. Использование встроенных возможностей браузера (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Safari – iOS)</a:t>
            </a:r>
            <a:endParaRPr lang="ru-BY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7654A95-E2CC-49D1-9F9E-ABB573706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5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DF7868B1-C750-4C38-BC46-D52EE9D7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59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040DA85A-5EEF-471E-8DC2-3A5DAE11B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08376"/>
            <a:ext cx="2306477" cy="499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9935F89A-3901-433C-86F4-3CBDE31DE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409" y="1008376"/>
            <a:ext cx="2306477" cy="499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277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Способы установки 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BACF75-859F-476A-9546-A92C0D94D90F}"/>
              </a:ext>
            </a:extLst>
          </p:cNvPr>
          <p:cNvSpPr txBox="1"/>
          <p:nvPr/>
        </p:nvSpPr>
        <p:spPr>
          <a:xfrm>
            <a:off x="193875" y="5986797"/>
            <a:ext cx="97950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кнопки добавления приложения на главный экран</a:t>
            </a:r>
            <a:endParaRPr lang="ru-BY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30BEC2-8B52-48AC-A2D9-EA28CA8A6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6" y="1178319"/>
            <a:ext cx="7086912" cy="27686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80CD6D-AB9C-4E24-B7E0-68298B067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505" y="3561376"/>
            <a:ext cx="5745978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86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iOS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13" name="IMG_2667">
            <a:hlinkClick r:id="" action="ppaction://media"/>
            <a:extLst>
              <a:ext uri="{FF2B5EF4-FFF2-40B4-BE49-F238E27FC236}">
                <a16:creationId xmlns:a16="http://schemas.microsoft.com/office/drawing/2014/main" id="{113D9C7E-4E24-4099-921C-B756549ECC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3287" y="814212"/>
            <a:ext cx="2789656" cy="604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9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Windows </a:t>
            </a:r>
            <a:r>
              <a:rPr lang="ru-RU" dirty="0">
                <a:latin typeface="Montserrat" panose="00000500000000000000" pitchFamily="2" charset="-52"/>
              </a:rPr>
              <a:t>ч.1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3" name="schedule-manager - Google Chrome 2021-12-22 12-43-53">
            <a:hlinkClick r:id="" action="ppaction://media"/>
            <a:extLst>
              <a:ext uri="{FF2B5EF4-FFF2-40B4-BE49-F238E27FC236}">
                <a16:creationId xmlns:a16="http://schemas.microsoft.com/office/drawing/2014/main" id="{361CF8B9-2454-40E0-ACE1-343C4BDF7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9285" y="814211"/>
            <a:ext cx="11366339" cy="603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052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Montserrat" panose="00000500000000000000" pitchFamily="2" charset="-52"/>
              </a:rPr>
              <a:t>Демонстрация приложения</a:t>
            </a:r>
            <a:r>
              <a:rPr lang="en-US" dirty="0">
                <a:latin typeface="Montserrat" panose="00000500000000000000" pitchFamily="2" charset="-52"/>
              </a:rPr>
              <a:t>. Windows</a:t>
            </a:r>
            <a:r>
              <a:rPr lang="ru-RU" dirty="0">
                <a:latin typeface="Montserrat" panose="00000500000000000000" pitchFamily="2" charset="-52"/>
              </a:rPr>
              <a:t> ч.2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26609C-390F-4B65-B57E-05D4CE7B1C3C}"/>
              </a:ext>
            </a:extLst>
          </p:cNvPr>
          <p:cNvSpPr/>
          <p:nvPr/>
        </p:nvSpPr>
        <p:spPr>
          <a:xfrm>
            <a:off x="0" y="814212"/>
            <a:ext cx="12192000" cy="604378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pic>
        <p:nvPicPr>
          <p:cNvPr id="5" name="schedule.manager - schedule-manager 2021-12-22 12-50-17">
            <a:hlinkClick r:id="" action="ppaction://media"/>
            <a:extLst>
              <a:ext uri="{FF2B5EF4-FFF2-40B4-BE49-F238E27FC236}">
                <a16:creationId xmlns:a16="http://schemas.microsoft.com/office/drawing/2014/main" id="{2DE366C5-29DE-4F8D-B8CD-F2EE430BA5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731" y="814211"/>
            <a:ext cx="11376538" cy="60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6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Цели работы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Дать определение прогрессивному веб-приложению (далее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PWA)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возможности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их отличия от нативных и веб-приложений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Рассмотреть принципы создания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PWAs.</a:t>
            </a:r>
          </a:p>
          <a:p>
            <a:pPr marL="457200" indent="-45720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веб-приложение, которое будет являться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PWA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55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Определение, плюсы и минусы использования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7" y="1145225"/>
            <a:ext cx="10892609" cy="1991266"/>
          </a:xfrm>
        </p:spPr>
        <p:txBody>
          <a:bodyPr>
            <a:normAutofit/>
          </a:bodyPr>
          <a:lstStyle/>
          <a:p>
            <a:pPr algn="just">
              <a:lnSpc>
                <a:spcPts val="2400"/>
              </a:lnSpc>
            </a:pP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Progressive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applications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– это веб-приложения, разработанные с использованием ряда конкретных технологий, таких как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API,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workers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манифесты веб-приложений; и стандартных шаблонов, позволяющих им использовать преимущества как веб-функций, поддерживаемых современными браузерами, так и функций нативных приложений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84C2F3-1C6B-49A8-9D02-A062C5DF9D24}"/>
              </a:ext>
            </a:extLst>
          </p:cNvPr>
          <p:cNvSpPr txBox="1"/>
          <p:nvPr/>
        </p:nvSpPr>
        <p:spPr>
          <a:xfrm>
            <a:off x="207794" y="2743709"/>
            <a:ext cx="11308702" cy="3659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Плюсы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опыт работы в браузере, похожий на нативное приложение;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производительность;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безопасность и надёжность;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низкая стоимость разработки;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распространение.</a:t>
            </a: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едостатки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PWAs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зависимость функционала приложения от конкретной платформы и браузера;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возможности пользовательского интерфейса ограничены функциональностью веб-приложений;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ts val="1800"/>
              </a:lnSpc>
              <a:spcAft>
                <a:spcPts val="800"/>
              </a:spcAft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более сложный процесс публикации в магазины приложений.</a:t>
            </a:r>
            <a:endParaRPr lang="ru-BY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FECA476-4F15-4E44-8ADA-556A09015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168" y="3043185"/>
            <a:ext cx="4713038" cy="209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8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с точки зрения бизнеса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350A7AC-C0B4-49EA-80BA-3CC0B428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114"/>
            <a:ext cx="5383763" cy="29031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6E4021-A88B-47F5-83FB-C182DB968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062" y="1065573"/>
            <a:ext cx="6568917" cy="3564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Старый мобильный сайт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Printerest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был размером в 650 КБ, приложение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android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9.6МБ, для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56МБ. PWA составляет всего 150 КБ! Скорость загрузки резко увеличилась с 28 секунд до 5,6. Рост вовлеченности увеличился на 60%, увеличение времени, затрачиваемого на приложение – на 40%, а доход от рекламы – на 44%.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35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ru-RU" dirty="0">
                <a:latin typeface="Montserrat" panose="00000500000000000000" pitchFamily="2" charset="-52"/>
              </a:rPr>
              <a:t>с точки зрения бизнеса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80CB7B-5BA4-4C8F-967A-1A241CD49B72}"/>
              </a:ext>
            </a:extLst>
          </p:cNvPr>
          <p:cNvSpPr txBox="1"/>
          <p:nvPr/>
        </p:nvSpPr>
        <p:spPr>
          <a:xfrm>
            <a:off x="351710" y="4762558"/>
            <a:ext cx="1148857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Tinder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перешел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PWA в 2017 году. В результате они получили лучшее взаимодействие с пользователем, увеличенную скорость загрузки страниц и сокращение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размера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приложения с 30 МБ в нативном приложении до 2,8 МБ.</a:t>
            </a:r>
            <a:endParaRPr lang="ru-BY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D86880-C4BF-45CA-9DBF-AF12B99D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898"/>
            <a:ext cx="5694744" cy="324975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52FF498-A74C-4B10-8D3C-8F6C1A58E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440" y="946898"/>
            <a:ext cx="6698560" cy="332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270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 err="1">
                <a:latin typeface="Montserrat" panose="00000500000000000000" pitchFamily="2" charset="-52"/>
              </a:rPr>
              <a:t>VueJS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A2BD9B5-888F-4F35-965B-CEEC476F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55" y="1609593"/>
            <a:ext cx="11535490" cy="38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8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0B878-DEDA-4B3E-BCBB-9EA7643ED43A}"/>
              </a:ext>
            </a:extLst>
          </p:cNvPr>
          <p:cNvSpPr txBox="1"/>
          <p:nvPr/>
        </p:nvSpPr>
        <p:spPr>
          <a:xfrm>
            <a:off x="355921" y="1106704"/>
            <a:ext cx="11679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веб-приложения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– это файл JSON, который предоставляет разработчикам централизованное место для размещения метаданных, связанных с веб-приложением. </a:t>
            </a:r>
            <a:endParaRPr lang="ru-BY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4797F3-3C2B-412A-98AE-2EF69D333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114"/>
          <a:stretch/>
        </p:blipFill>
        <p:spPr>
          <a:xfrm>
            <a:off x="355922" y="2091295"/>
            <a:ext cx="4061532" cy="3660001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138BC5-5558-4798-9E71-88740B5BA5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037"/>
          <a:stretch/>
        </p:blipFill>
        <p:spPr>
          <a:xfrm>
            <a:off x="5855372" y="2091295"/>
            <a:ext cx="6180111" cy="3660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8EFE0F-8227-4FA2-9495-9D970A3BC4EA}"/>
              </a:ext>
            </a:extLst>
          </p:cNvPr>
          <p:cNvSpPr txBox="1"/>
          <p:nvPr/>
        </p:nvSpPr>
        <p:spPr>
          <a:xfrm>
            <a:off x="172655" y="5904890"/>
            <a:ext cx="4746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Типовая структура 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endParaRPr lang="ru-BY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5949387" y="5975478"/>
            <a:ext cx="6180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приложения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565434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Manifest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C59F1-36A2-49B2-A23E-7FEF148D8AAE}"/>
              </a:ext>
            </a:extLst>
          </p:cNvPr>
          <p:cNvSpPr txBox="1"/>
          <p:nvPr/>
        </p:nvSpPr>
        <p:spPr>
          <a:xfrm>
            <a:off x="1" y="5975478"/>
            <a:ext cx="121294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Проверка доступности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manifest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в приложении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«</a:t>
            </a:r>
            <a:r>
              <a:rPr lang="en-US" sz="2400" b="1" dirty="0" err="1">
                <a:latin typeface="Times New Roman" panose="02020603050405020304" pitchFamily="18" charset="0"/>
                <a:ea typeface="Calibri" panose="020F0502020204030204" pitchFamily="34" charset="0"/>
              </a:rPr>
              <a:t>schedule.manager</a:t>
            </a:r>
            <a:r>
              <a:rPr lang="ru-RU" sz="2400" b="1" dirty="0">
                <a:latin typeface="Times New Roman" panose="02020603050405020304" pitchFamily="18" charset="0"/>
                <a:ea typeface="Calibri" panose="020F0502020204030204" pitchFamily="34" charset="0"/>
              </a:rPr>
              <a:t>» </a:t>
            </a:r>
            <a:endParaRPr lang="ru-BY" sz="2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349800-14D4-40C6-BF40-205BDC707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49" y="859229"/>
            <a:ext cx="9965802" cy="50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2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77590" y="42516"/>
            <a:ext cx="8757893" cy="771697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Montserrat" panose="00000500000000000000" pitchFamily="2" charset="-52"/>
              </a:rPr>
              <a:t>Создание </a:t>
            </a:r>
            <a:r>
              <a:rPr lang="en-US" sz="3200" dirty="0">
                <a:latin typeface="Montserrat" panose="00000500000000000000" pitchFamily="2" charset="-52"/>
              </a:rPr>
              <a:t>PWA</a:t>
            </a:r>
            <a:r>
              <a:rPr lang="ru-RU" sz="3200" dirty="0">
                <a:latin typeface="Montserrat" panose="00000500000000000000" pitchFamily="2" charset="-52"/>
              </a:rPr>
              <a:t>. </a:t>
            </a:r>
            <a:r>
              <a:rPr lang="en-US" sz="3200" dirty="0">
                <a:latin typeface="Montserrat" panose="00000500000000000000" pitchFamily="2" charset="-52"/>
              </a:rPr>
              <a:t>Service worker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endParaRPr lang="ru-RU" sz="3200" dirty="0">
              <a:latin typeface="Montserrat" panose="00000500000000000000" pitchFamily="2" charset="-5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642064-9AF0-4F78-A9AC-F908B7E56CF0}"/>
              </a:ext>
            </a:extLst>
          </p:cNvPr>
          <p:cNvSpPr txBox="1"/>
          <p:nvPr/>
        </p:nvSpPr>
        <p:spPr>
          <a:xfrm>
            <a:off x="211367" y="1130646"/>
            <a:ext cx="117692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Service worker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один из типов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web worker.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По сути, это файл JavaScript, который запускается отдельно от основного потока браузера, перехватывает сетевые запросы, кэширует или извлекает ресурсы из кэша и доставляет </a:t>
            </a:r>
            <a:r>
              <a:rPr lang="ru-RU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push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-сообщения. </a:t>
            </a:r>
            <a:endParaRPr lang="ru-BY" sz="2400" dirty="0"/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BA7A8D-339F-416C-8D15-1CC9F8716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66" b="1441"/>
          <a:stretch/>
        </p:blipFill>
        <p:spPr bwMode="auto">
          <a:xfrm>
            <a:off x="451090" y="2506964"/>
            <a:ext cx="6721837" cy="1200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16D3EE-75B5-4224-AB51-709AA7CDDD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63"/>
          <a:stretch/>
        </p:blipFill>
        <p:spPr>
          <a:xfrm>
            <a:off x="7882360" y="2330975"/>
            <a:ext cx="3754056" cy="3363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12D44-5F66-49B5-A639-8B5345BCD278}"/>
              </a:ext>
            </a:extLst>
          </p:cNvPr>
          <p:cNvSpPr txBox="1"/>
          <p:nvPr/>
        </p:nvSpPr>
        <p:spPr>
          <a:xfrm>
            <a:off x="690165" y="3781879"/>
            <a:ext cx="517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latin typeface="Times New Roman" panose="02020603050405020304" pitchFamily="18" charset="0"/>
              </a:rPr>
              <a:t>Пример регистрации </a:t>
            </a:r>
            <a:r>
              <a:rPr lang="en-US" sz="2400" b="1" dirty="0">
                <a:latin typeface="Times New Roman" panose="02020603050405020304" pitchFamily="18" charset="0"/>
              </a:rPr>
              <a:t>service worker</a:t>
            </a:r>
            <a:endParaRPr lang="ru-BY" sz="2400" b="1" dirty="0"/>
          </a:p>
        </p:txBody>
      </p:sp>
    </p:spTree>
    <p:extLst>
      <p:ext uri="{BB962C8B-B14F-4D97-AF65-F5344CB8AC3E}">
        <p14:creationId xmlns:p14="http://schemas.microsoft.com/office/powerpoint/2010/main" val="160607410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</TotalTime>
  <Words>510</Words>
  <Application>Microsoft Office PowerPoint</Application>
  <PresentationFormat>Широкоэкранный</PresentationFormat>
  <Paragraphs>55</Paragraphs>
  <Slides>19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Times New Roman</vt:lpstr>
      <vt:lpstr>Тема Office</vt:lpstr>
      <vt:lpstr>Разработка прогрессивных веб-приложений</vt:lpstr>
      <vt:lpstr>Цели работы</vt:lpstr>
      <vt:lpstr>PWA. Определение, плюсы и минусы использования</vt:lpstr>
      <vt:lpstr>PWA с точки зрения бизнеса</vt:lpstr>
      <vt:lpstr>PWA с точки зрения бизнеса</vt:lpstr>
      <vt:lpstr>Создание PWA. VueJS </vt:lpstr>
      <vt:lpstr>Создание PWA. Manifest </vt:lpstr>
      <vt:lpstr>Создание PWA. Manifest </vt:lpstr>
      <vt:lpstr>Создание PWA. Service worker </vt:lpstr>
      <vt:lpstr>Создание PWA. Service worker </vt:lpstr>
      <vt:lpstr>Создание PWA. Service worker </vt:lpstr>
      <vt:lpstr>Создание PWA. Service worker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Создание PWA. Способы установки  </vt:lpstr>
      <vt:lpstr>Демонстрация приложения. iOS</vt:lpstr>
      <vt:lpstr>Демонстрация приложения. Windows ч.1</vt:lpstr>
      <vt:lpstr>Демонстрация приложения. Windows ч.2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Андрей Петров</cp:lastModifiedBy>
  <cp:revision>33</cp:revision>
  <dcterms:created xsi:type="dcterms:W3CDTF">2019-01-28T06:34:39Z</dcterms:created>
  <dcterms:modified xsi:type="dcterms:W3CDTF">2021-12-22T09:51:58Z</dcterms:modified>
</cp:coreProperties>
</file>